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61" r:id="rId9"/>
    <p:sldId id="265" r:id="rId10"/>
    <p:sldId id="269" r:id="rId11"/>
    <p:sldId id="274" r:id="rId1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36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6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8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1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4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56FE-350B-47CF-8D2A-A028040B420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636B-013A-4669-949D-D1A0CDB3C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3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>
          <a:xfrm>
            <a:off x="264542" y="4188339"/>
            <a:ext cx="3824379" cy="2540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442" y="301925"/>
            <a:ext cx="935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Краснодар «Центр развития ребенка – детский сад № 198»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id="{057E72CA-437F-461B-8704-E1D38ECEA7E0}"/>
              </a:ext>
            </a:extLst>
          </p:cNvPr>
          <p:cNvSpPr txBox="1"/>
          <p:nvPr/>
        </p:nvSpPr>
        <p:spPr>
          <a:xfrm>
            <a:off x="118533" y="1178305"/>
            <a:ext cx="951653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XIV</a:t>
            </a:r>
            <a:r>
              <a:rPr lang="ru-RU" sz="2000" dirty="0"/>
              <a:t> ОТКРЫТЫЙ КРАСНОДАРСКИЙ ФЕСТИВАЛЬ </a:t>
            </a:r>
          </a:p>
          <a:p>
            <a:pPr algn="ctr"/>
            <a:r>
              <a:rPr lang="ru-RU" sz="2000" dirty="0"/>
              <a:t>ПЕДАГОГИЧЕСКИХ ИННИЦИАТИВ </a:t>
            </a:r>
          </a:p>
          <a:p>
            <a:pPr algn="ctr"/>
            <a:r>
              <a:rPr lang="ru-RU" sz="2000" dirty="0"/>
              <a:t>«НОВЫЕ ИДЕИ – НОВОЙ ШКОЛЕ»</a:t>
            </a:r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algn="ctr"/>
            <a:r>
              <a:rPr lang="ru-RU" sz="2000" dirty="0"/>
              <a:t> </a:t>
            </a:r>
          </a:p>
          <a:p>
            <a:pPr algn="ctr"/>
            <a:r>
              <a:rPr lang="ru-RU" sz="2800" b="1" dirty="0"/>
              <a:t>«ВАРИАТИВНОСТЬ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ОБРАЗОВАТЕЛЬНОГО </a:t>
            </a:r>
            <a:r>
              <a:rPr lang="ru-RU" sz="2800" b="1" dirty="0"/>
              <a:t>ПРОЦЕССА С ДЕТЬМИ С ОВЗ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 </a:t>
            </a:r>
            <a:r>
              <a:rPr lang="ru-RU" sz="2800" b="1" dirty="0"/>
              <a:t>ВКЛЮЧЕНИЕМ </a:t>
            </a:r>
            <a:r>
              <a:rPr lang="en-US" sz="2800" b="1" dirty="0"/>
              <a:t>STEM</a:t>
            </a:r>
            <a:r>
              <a:rPr lang="ru-RU" sz="2800" b="1" dirty="0"/>
              <a:t>-МАТЕРИАЛА»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xmlns="" id="{96FECD4E-47A5-4123-A2C5-548C838C177D}"/>
              </a:ext>
            </a:extLst>
          </p:cNvPr>
          <p:cNvSpPr txBox="1"/>
          <p:nvPr/>
        </p:nvSpPr>
        <p:spPr>
          <a:xfrm>
            <a:off x="3985404" y="5251276"/>
            <a:ext cx="5779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endParaRPr lang="ru-RU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Старикова </a:t>
            </a:r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Татьяна Сергеевна, заместитель заведующего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anose="02020603050405020304" pitchFamily="18" charset="0"/>
              </a:rPr>
              <a:t>Кулинич</a:t>
            </a:r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 Екатерина Васильевна, старший воспитатель</a:t>
            </a:r>
          </a:p>
          <a:p>
            <a:pPr indent="449580" algn="ctr">
              <a:spcAft>
                <a:spcPts val="100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7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990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99" y="20754"/>
            <a:ext cx="9550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ВЫБОР МЕТОДА </a:t>
            </a:r>
            <a:r>
              <a:rPr lang="ru-RU" sz="3200" b="1" dirty="0" smtClean="0">
                <a:solidFill>
                  <a:srgbClr val="002060"/>
                </a:solidFill>
              </a:rPr>
              <a:t>РЕШЕНИЯ ОБРАЗОВАТЕЛЬНЫХ ЗАДАЧ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ИЛИ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2" y="1097973"/>
            <a:ext cx="3729588" cy="2610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4" y="3547632"/>
            <a:ext cx="3942907" cy="276003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11586"/>
              </p:ext>
            </p:extLst>
          </p:nvPr>
        </p:nvGraphicFramePr>
        <p:xfrm>
          <a:off x="5681227" y="1138251"/>
          <a:ext cx="2074404" cy="19672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1468"/>
                <a:gridCol w="691468"/>
                <a:gridCol w="691468"/>
              </a:tblGrid>
              <a:tr h="917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ЧТО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ЗНАЮ?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ЧТО ХОЧУ УЗНАТЬ?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КАК УЗНАТЬ?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1022380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СОДЕРЖАНИЕ ТОГО, ЧТО ДЕТИ УЖЕ ЗНАЮТ…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ПЛАН ИЗУЧЕНИЯ ЛЕКСИЧЕСКОЙ ТЕМЫ….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ИСТОЧНИКИ НОВЫХ ЗНАКНИЙ…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6" r="4918"/>
          <a:stretch/>
        </p:blipFill>
        <p:spPr>
          <a:xfrm rot="16200000">
            <a:off x="7731075" y="4484355"/>
            <a:ext cx="1945006" cy="218489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61" y="3105511"/>
            <a:ext cx="2363096" cy="16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6619" y="69012"/>
            <a:ext cx="693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КРИТЕРИИ ФИКСАЦИИ ВКЛЮЧЕНИЯ ДЕТЕЙ В ДЕЯТЕЛЬНОСТЬ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1379772"/>
            <a:ext cx="93556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различных видах деятельности;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желания и интереса;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Попытки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обсуждению, рассуждению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вносить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своей деятельности;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" y="0"/>
            <a:ext cx="9906000" cy="688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2859" y="845015"/>
            <a:ext cx="1198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rgbClr val="C00000"/>
                </a:solidFill>
              </a:rPr>
              <a:t>S</a:t>
            </a:r>
            <a:r>
              <a:rPr lang="en-US" sz="9000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9000" b="1" dirty="0" smtClean="0">
                <a:solidFill>
                  <a:srgbClr val="002060"/>
                </a:solidFill>
              </a:rPr>
              <a:t>E</a:t>
            </a:r>
            <a:r>
              <a:rPr lang="en-US" sz="9000" b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endParaRPr lang="ru-RU" sz="9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27778" y="1081454"/>
            <a:ext cx="2035834" cy="4810979"/>
            <a:chOff x="2307567" y="977927"/>
            <a:chExt cx="2035834" cy="4321834"/>
          </a:xfrm>
        </p:grpSpPr>
        <p:sp>
          <p:nvSpPr>
            <p:cNvPr id="6" name="Стрелка вниз 5"/>
            <p:cNvSpPr/>
            <p:nvPr/>
          </p:nvSpPr>
          <p:spPr>
            <a:xfrm>
              <a:off x="2307567" y="977927"/>
              <a:ext cx="2035834" cy="4321834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597161" y="2193969"/>
              <a:ext cx="3386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ОБРАЗОВАТЕЛЬНЫЙ ПРОЦЕСС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59271" y="1081452"/>
            <a:ext cx="2035834" cy="4705320"/>
            <a:chOff x="5597825" y="977927"/>
            <a:chExt cx="2035834" cy="4321834"/>
          </a:xfrm>
        </p:grpSpPr>
        <p:sp>
          <p:nvSpPr>
            <p:cNvPr id="11" name="Стрелка вниз 10"/>
            <p:cNvSpPr/>
            <p:nvPr/>
          </p:nvSpPr>
          <p:spPr>
            <a:xfrm>
              <a:off x="5597825" y="977927"/>
              <a:ext cx="2035834" cy="4321834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892029" y="2224586"/>
              <a:ext cx="3447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ДЕЯТЕЛЬНОСТНЫЙ ПОДХОД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7613" y="906812"/>
            <a:ext cx="2558562" cy="5167327"/>
            <a:chOff x="67613" y="906812"/>
            <a:chExt cx="2558562" cy="516732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4851">
              <a:off x="-1236770" y="2211195"/>
              <a:ext cx="5167327" cy="255856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-122442" y="3198167"/>
              <a:ext cx="1720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ПЕДАГОГИ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294498" y="4989213"/>
            <a:ext cx="5259778" cy="2558562"/>
            <a:chOff x="2294498" y="4989213"/>
            <a:chExt cx="5259778" cy="2558562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498" y="4989213"/>
              <a:ext cx="5167327" cy="25585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833649" y="6464442"/>
              <a:ext cx="1720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ДЕТИ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068462" y="725105"/>
            <a:ext cx="2558562" cy="5167327"/>
            <a:chOff x="7068462" y="725105"/>
            <a:chExt cx="2558562" cy="51673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64079" y="2029488"/>
              <a:ext cx="5167327" cy="255856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5400000">
              <a:off x="8118881" y="3198166"/>
              <a:ext cx="1720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РОДИТЕЛИ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Волна 31"/>
          <p:cNvSpPr/>
          <p:nvPr/>
        </p:nvSpPr>
        <p:spPr>
          <a:xfrm>
            <a:off x="4075270" y="82015"/>
            <a:ext cx="1758379" cy="834538"/>
          </a:xfrm>
          <a:prstGeom prst="wave">
            <a:avLst>
              <a:gd name="adj1" fmla="val 7232"/>
              <a:gd name="adj2" fmla="val 1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ПОЗИТИВНЫЙ 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6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11937"/>
              </p:ext>
            </p:extLst>
          </p:nvPr>
        </p:nvGraphicFramePr>
        <p:xfrm>
          <a:off x="406879" y="802256"/>
          <a:ext cx="9092241" cy="588113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0431"/>
                <a:gridCol w="3030431"/>
                <a:gridCol w="3031379"/>
              </a:tblGrid>
              <a:tr h="312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ПЕДАГОГИ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ДЕТИ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РОДИТЕЛИ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Создание мотивационного момента к любой деятельности.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Умение ответить на вопрос «Для чего мне это?»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Стремление поддержать интерес ребенка. Погружение в тему.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Создание условий для самостоятельного планирования деятельности детьми.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Умение осуществить планирование «Как я это буду делать?»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Отклик на информационный запрос ребенка.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Создание условий для реализации детского замысла.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Умение организоваться на решение поставленных задач.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«Я делают это сам»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Сопровождение ребенка в процессе реализации деятельности.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Создание условий для результативного завершения деятельности.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Умение презентовать результат своей деятельности.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«Что и почему у меня получилось?»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Позитивное принятие любых результатов деятельности ребенка.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879" y="69011"/>
            <a:ext cx="90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230" y="1730687"/>
            <a:ext cx="9645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ребенка (субъектная позиция)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задачу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процесс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результат детской деятельности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познавательную активность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408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ПРИНЦИПЫ ПОСТРОЕНИЯ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ОБРАЗОВАТЕЛЬНОГО ПРОЦЕССА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739" y="207034"/>
            <a:ext cx="76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МЕХАНИЗМЫ ПОСТРОЕНИЯ ПРОЦЕССА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6597" y="964287"/>
            <a:ext cx="69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«МОДЕЛЬ ТРЁХ ВОПРОСОВ»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5586"/>
              </p:ext>
            </p:extLst>
          </p:nvPr>
        </p:nvGraphicFramePr>
        <p:xfrm>
          <a:off x="419820" y="1758167"/>
          <a:ext cx="9066360" cy="42531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22120"/>
                <a:gridCol w="3022120"/>
                <a:gridCol w="3022120"/>
              </a:tblGrid>
              <a:tr h="1780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ЧТО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ЗНАЮ?</a:t>
                      </a:r>
                      <a:endParaRPr lang="ru-RU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ЧТО ХОЧУ УЗНАТЬ?</a:t>
                      </a:r>
                      <a:endParaRPr lang="ru-RU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7030A0"/>
                          </a:solidFill>
                        </a:rPr>
                        <a:t>КАК УЗНАТЬ?</a:t>
                      </a:r>
                      <a:endParaRPr lang="ru-RU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472786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СОДЕРЖАНИЕ ТОГО, ЧТО ДЕТИ УЖЕ ЗНАЮТ…</a:t>
                      </a:r>
                      <a:endParaRPr lang="ru-RU" sz="32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ПЛАН ИЗУЧЕНИЯ ЛЕКСИЧЕСКОЙ ТЕМЫ….</a:t>
                      </a:r>
                      <a:endParaRPr lang="ru-RU" sz="32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ИСТОЧНИКИ НОВЫХ ЗНАКНИЙ…</a:t>
                      </a:r>
                      <a:endParaRPr lang="ru-RU" sz="3200" i="1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8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072" y="429387"/>
            <a:ext cx="815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«АЗБУКА ПРОЕКТА»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498" y="21229"/>
            <a:ext cx="76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МЕХАНИЗМЫ ПОСТРОЕНИЯ ПРОЦЕССА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" y="1015895"/>
            <a:ext cx="4553728" cy="573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6733" y="1137273"/>
            <a:ext cx="51392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Негласные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нет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«неправильных» слов,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одну букву можно записать несколько слов,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и расшириться,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решать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детьми, где будет находиться Азбука,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заполнена не до конца,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обозначать предмет (существительное), действие (глагол), признак (прилагательное),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убирается, когда решат дети. </a:t>
            </a:r>
          </a:p>
        </p:txBody>
      </p:sp>
    </p:spTree>
    <p:extLst>
      <p:ext uri="{BB962C8B-B14F-4D97-AF65-F5344CB8AC3E}">
        <p14:creationId xmlns:p14="http://schemas.microsoft.com/office/powerpoint/2010/main" val="3511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739" y="998843"/>
            <a:ext cx="815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«ДОСКА РЕАЛИЗАЦИИ ПРОЕКТА»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6453" y="1706729"/>
            <a:ext cx="45831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УЧАСТИЕ В ОБСУЖДЕНИИ;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ВНЕСЕНИЕ ПРЕДЛОЖЕНИЙ ПО РЕАЛИЗАЦИИ ЗАПЛАНИРОВАННОГО;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ПРЕДСТАВЛЕНИЕ ВЫБРАННОГО ВОПРОСА (РЕЗУЛЬТАТ ПОИСКА ИНФОРМАЦИИ СОВМЕСТНО С РОДИТЕЛЯМИ);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РЕШЕНИЕ ПОСТАВЛЕННОЙ ЗАДАЧИ (САМОСТОЯТЕЛЬНО, В ПАРЕ, В ЦЕНТРЕ АКТИВНОСТИ…);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УЧАСТИЕ В РЕФЛЕКСИИ (ПРЕДСТАВЛЕНИЕ РЕЗУЛЬТАТОВ ДЕЯТЕЛЬНОСТИ);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en-US" dirty="0" smtClean="0">
                <a:solidFill>
                  <a:srgbClr val="002060"/>
                </a:solidFill>
              </a:rPr>
              <a:t>STEM</a:t>
            </a:r>
            <a:r>
              <a:rPr lang="ru-RU" dirty="0" smtClean="0">
                <a:solidFill>
                  <a:srgbClr val="002060"/>
                </a:solidFill>
              </a:rPr>
              <a:t>-МАТЕРИАЛА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4978" y="1083036"/>
            <a:ext cx="2976933" cy="4218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875" y="3101444"/>
            <a:ext cx="2964969" cy="4198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4951" y="296221"/>
            <a:ext cx="76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МЕХАНИЗМЫ ПОСТРОЕНИЯ ПРОЦЕССА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93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" y="69012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6619" y="69012"/>
            <a:ext cx="693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ТЕХНОЛОГИЧЕСКИЕ КАРТЫ</a:t>
            </a:r>
            <a:endParaRPr lang="ru-RU" sz="2800" b="1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9" y="1288521"/>
            <a:ext cx="25527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4" y="2963334"/>
            <a:ext cx="25622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Слайд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 bwMode="auto">
          <a:xfrm>
            <a:off x="5520267" y="4165600"/>
            <a:ext cx="4233180" cy="24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Слайд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/>
        </p:blipFill>
        <p:spPr bwMode="auto">
          <a:xfrm>
            <a:off x="4580467" y="1447801"/>
            <a:ext cx="4233180" cy="25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0269" y="703745"/>
            <a:ext cx="433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«ПОИГРАЕМ ВМЕСТЕ»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1249" y="713799"/>
            <a:ext cx="433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«Я САМ»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000" y="146650"/>
            <a:ext cx="830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ПРИМЕР НЕСТАНДАРТНОГО ПРИМЕНЕНИЕ </a:t>
            </a:r>
            <a:r>
              <a:rPr lang="en-US" sz="2000" b="1" dirty="0" smtClean="0"/>
              <a:t>STEM</a:t>
            </a:r>
            <a:r>
              <a:rPr lang="ru-RU" sz="2000" b="1" dirty="0" smtClean="0"/>
              <a:t>- МАТЕРИАЛА </a:t>
            </a:r>
            <a:endParaRPr lang="ru-RU" sz="2000" b="1" dirty="0"/>
          </a:p>
        </p:txBody>
      </p:sp>
      <p:pic>
        <p:nvPicPr>
          <p:cNvPr id="3074" name="Рисунок 5" descr="C:\Users\Бухгалтерия\Downloads\WhatsApp Image 2023-05-15 at 13.46.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18" y="585653"/>
            <a:ext cx="3269849" cy="28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8" y="3928534"/>
            <a:ext cx="3257927" cy="29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8765" y="7898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«УМНЫЕ БУСЫ»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6" name="Рисунок 14" descr="C:\Users\Бухгалтерия\Downloads\WhatsApp Image 2023-05-15 at 13.47.13 (3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65" y="669870"/>
            <a:ext cx="2536553" cy="3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2" descr="C:\Users\Бухгалтерия\Downloads\WhatsApp Image 2023-05-15 at 13.47.11 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37" y="3341822"/>
            <a:ext cx="2697330" cy="35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4" y="1355393"/>
            <a:ext cx="30622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000" r="96800">
                        <a14:foregroundMark x1="64400" y1="52800" x2="64400" y2="52800"/>
                        <a14:foregroundMark x1="96800" y1="54900" x2="96800" y2="54900"/>
                        <a14:foregroundMark x1="11400" y1="52100" x2="11400" y2="52100"/>
                        <a14:foregroundMark x1="9300" y1="31000" x2="9300" y2="31000"/>
                        <a14:foregroundMark x1="6000" y1="32800" x2="6000" y2="32800"/>
                        <a14:backgroundMark x1="25800" y1="42500" x2="25800" y2="42500"/>
                        <a14:backgroundMark x1="55200" y1="43600" x2="55200" y2="4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>
          <a:xfrm>
            <a:off x="516467" y="3512850"/>
            <a:ext cx="3652452" cy="32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446</Words>
  <Application>Microsoft Office PowerPoint</Application>
  <PresentationFormat>Лист A4 (210x297 мм)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29</cp:revision>
  <dcterms:created xsi:type="dcterms:W3CDTF">2023-05-26T04:42:20Z</dcterms:created>
  <dcterms:modified xsi:type="dcterms:W3CDTF">2024-03-01T16:18:38Z</dcterms:modified>
</cp:coreProperties>
</file>